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Dela Gothic One"/>
      <p:regular r:id="rId17"/>
    </p:embeddedFont>
    <p:embeddedFont>
      <p:font typeface="DM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DM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elaGothicOn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DMSa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DM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529d15152_2_4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d529d15152_2_4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5" name="Google Shape;95;g2d529d15152_2_4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529d15152_2_17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d529d15152_2_17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8" name="Google Shape;238;g2d529d15152_2_17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29d15152_2_5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d529d15152_2_5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3" name="Google Shape;103;g2d529d15152_2_5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529d15152_2_7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d529d15152_2_7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4" name="Google Shape;124;g2d529d15152_2_7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529d15152_2_8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d529d15152_2_8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4" name="Google Shape;134;g2d529d15152_2_8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29d15152_2_10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d529d15152_2_10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6" name="Google Shape;156;g2d529d15152_2_10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529d15152_2_10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d529d15152_2_10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5" name="Google Shape;165;g2d529d15152_2_10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529d15152_2_12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d529d15152_2_12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g2d529d15152_2_12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529d15152_2_14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d529d15152_2_14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" name="Google Shape;204;g2d529d15152_2_14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29d15152_2_16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d529d15152_2_16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" name="Google Shape;222;g2d529d15152_2_16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/>
          <p:nvPr/>
        </p:nvSpPr>
        <p:spPr>
          <a:xfrm>
            <a:off x="3902943" y="1422053"/>
            <a:ext cx="4767114" cy="1229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800"/>
              <a:buFont typeface="Dela Gothic One"/>
              <a:buNone/>
            </a:pPr>
            <a:r>
              <a:rPr b="0" i="0" lang="pt-BR" sz="3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Introdução ao Laravel</a:t>
            </a:r>
            <a:endParaRPr b="0" i="0" sz="3800" u="none" cap="none" strike="noStrike"/>
          </a:p>
        </p:txBody>
      </p:sp>
      <p:sp>
        <p:nvSpPr>
          <p:cNvPr id="99" name="Google Shape;99;p25"/>
          <p:cNvSpPr/>
          <p:nvPr/>
        </p:nvSpPr>
        <p:spPr>
          <a:xfrm>
            <a:off x="3902943" y="2854598"/>
            <a:ext cx="476711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Laravel é um dos frameworks PHP mais populares e poderosos para o desenvolvimento web. Ele fornece uma estrutura elegante e fácil de usar, permitindo que os desenvolvedores criem aplicativos web robustos e escaláveis com rapidez.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473943" y="1306339"/>
            <a:ext cx="8196114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Recursos Adicionais e Próximos Passos</a:t>
            </a:r>
            <a:endParaRPr b="0" i="0" sz="2800" u="none" cap="none" strike="noStrike"/>
          </a:p>
        </p:txBody>
      </p:sp>
      <p:sp>
        <p:nvSpPr>
          <p:cNvPr id="241" name="Google Shape;241;p34"/>
          <p:cNvSpPr/>
          <p:nvPr/>
        </p:nvSpPr>
        <p:spPr>
          <a:xfrm>
            <a:off x="473950" y="2400300"/>
            <a:ext cx="8267100" cy="1746000"/>
          </a:xfrm>
          <a:prstGeom prst="roundRect">
            <a:avLst>
              <a:gd fmla="val 395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478706" y="2405063"/>
            <a:ext cx="8186589" cy="82197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614065" y="2491011"/>
            <a:ext cx="3820195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Documentação Oficial</a:t>
            </a:r>
            <a:endParaRPr b="0" i="0" sz="1100" u="none" cap="none" strike="noStrike"/>
          </a:p>
        </p:txBody>
      </p:sp>
      <p:sp>
        <p:nvSpPr>
          <p:cNvPr id="244" name="Google Shape;244;p34"/>
          <p:cNvSpPr/>
          <p:nvPr/>
        </p:nvSpPr>
        <p:spPr>
          <a:xfrm>
            <a:off x="4709741" y="2491011"/>
            <a:ext cx="3820195" cy="650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documentação do Laravel é abrangente e fornece informações detalhadas sobre todos os aspectos do framework.</a:t>
            </a:r>
            <a:endParaRPr b="0" i="0" sz="1100" u="none" cap="none" strike="noStrike"/>
          </a:p>
        </p:txBody>
      </p:sp>
      <p:sp>
        <p:nvSpPr>
          <p:cNvPr id="245" name="Google Shape;245;p34"/>
          <p:cNvSpPr/>
          <p:nvPr/>
        </p:nvSpPr>
        <p:spPr>
          <a:xfrm>
            <a:off x="478706" y="3227040"/>
            <a:ext cx="8186589" cy="60528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614065" y="3312989"/>
            <a:ext cx="3820195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Comunidade Ativa</a:t>
            </a:r>
            <a:endParaRPr b="0" i="0" sz="1100" u="none" cap="none" strike="noStrike"/>
          </a:p>
        </p:txBody>
      </p:sp>
      <p:sp>
        <p:nvSpPr>
          <p:cNvPr id="247" name="Google Shape;247;p34"/>
          <p:cNvSpPr/>
          <p:nvPr/>
        </p:nvSpPr>
        <p:spPr>
          <a:xfrm>
            <a:off x="4709741" y="3312989"/>
            <a:ext cx="3820195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Laravel possui uma comunidade ativa de desenvolvedores que compartilham tutoriais, pacotes e soluções.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/>
          <p:nvPr/>
        </p:nvSpPr>
        <p:spPr>
          <a:xfrm>
            <a:off x="473943" y="651792"/>
            <a:ext cx="4767114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Instalação e Configuração Básica</a:t>
            </a:r>
            <a:endParaRPr b="0" i="0" sz="2800" u="none" cap="none" strike="noStrike"/>
          </a:p>
        </p:txBody>
      </p:sp>
      <p:sp>
        <p:nvSpPr>
          <p:cNvPr id="107" name="Google Shape;107;p26"/>
          <p:cNvSpPr/>
          <p:nvPr/>
        </p:nvSpPr>
        <p:spPr>
          <a:xfrm>
            <a:off x="473943" y="1898079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563389" y="1943472"/>
            <a:ext cx="125686" cy="21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ela Gothic One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1700" u="none" cap="none" strike="noStrike"/>
          </a:p>
        </p:txBody>
      </p:sp>
      <p:sp>
        <p:nvSpPr>
          <p:cNvPr id="109" name="Google Shape;109;p26"/>
          <p:cNvSpPr/>
          <p:nvPr/>
        </p:nvSpPr>
        <p:spPr>
          <a:xfrm>
            <a:off x="913954" y="1898079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Instalação</a:t>
            </a:r>
            <a:endParaRPr b="0" i="0" sz="1400" u="none" cap="none" strike="noStrike"/>
          </a:p>
        </p:txBody>
      </p:sp>
      <p:sp>
        <p:nvSpPr>
          <p:cNvPr id="110" name="Google Shape;110;p26"/>
          <p:cNvSpPr/>
          <p:nvPr/>
        </p:nvSpPr>
        <p:spPr>
          <a:xfrm>
            <a:off x="913954" y="2201912"/>
            <a:ext cx="1875904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Para instalar o Laravel, use o Composer:</a:t>
            </a:r>
            <a:endParaRPr b="0" i="0" sz="1100" u="none" cap="none" strike="noStrike"/>
          </a:p>
        </p:txBody>
      </p:sp>
      <p:sp>
        <p:nvSpPr>
          <p:cNvPr id="111" name="Google Shape;111;p26"/>
          <p:cNvSpPr/>
          <p:nvPr/>
        </p:nvSpPr>
        <p:spPr>
          <a:xfrm>
            <a:off x="913954" y="2716486"/>
            <a:ext cx="1875904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Consola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composer create-project laravel/laravel nome-do-projeto</a:t>
            </a:r>
            <a:endParaRPr b="0" i="0" sz="1100" u="none" cap="none" strike="noStrike"/>
          </a:p>
        </p:txBody>
      </p:sp>
      <p:sp>
        <p:nvSpPr>
          <p:cNvPr id="112" name="Google Shape;112;p26"/>
          <p:cNvSpPr/>
          <p:nvPr/>
        </p:nvSpPr>
        <p:spPr>
          <a:xfrm>
            <a:off x="2925217" y="1898079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/>
          <p:nvPr/>
        </p:nvSpPr>
        <p:spPr>
          <a:xfrm>
            <a:off x="2988246" y="1943472"/>
            <a:ext cx="178519" cy="21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ela Gothic One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1700" u="none" cap="none" strike="noStrike"/>
          </a:p>
        </p:txBody>
      </p:sp>
      <p:sp>
        <p:nvSpPr>
          <p:cNvPr id="114" name="Google Shape;114;p26"/>
          <p:cNvSpPr/>
          <p:nvPr/>
        </p:nvSpPr>
        <p:spPr>
          <a:xfrm>
            <a:off x="3365227" y="1898079"/>
            <a:ext cx="1875904" cy="445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Configuração Inicial</a:t>
            </a:r>
            <a:endParaRPr b="0" i="0" sz="1400" u="none" cap="none" strike="noStrike"/>
          </a:p>
        </p:txBody>
      </p:sp>
      <p:sp>
        <p:nvSpPr>
          <p:cNvPr id="115" name="Google Shape;115;p26"/>
          <p:cNvSpPr/>
          <p:nvPr/>
        </p:nvSpPr>
        <p:spPr>
          <a:xfrm>
            <a:off x="3365227" y="2424559"/>
            <a:ext cx="1875904" cy="871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Configure o arquivo </a:t>
            </a:r>
            <a:r>
              <a:rPr b="0" i="0" lang="pt-BR" sz="11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.env</a:t>
            </a: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com as credenciais do banco de dados e outras configurações essenciais:</a:t>
            </a:r>
            <a:endParaRPr b="0" i="0" sz="1100" u="none" cap="none" strike="noStrike"/>
          </a:p>
        </p:txBody>
      </p:sp>
      <p:sp>
        <p:nvSpPr>
          <p:cNvPr id="116" name="Google Shape;116;p26"/>
          <p:cNvSpPr/>
          <p:nvPr/>
        </p:nvSpPr>
        <p:spPr>
          <a:xfrm>
            <a:off x="473943" y="3668539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532061" y="3713931"/>
            <a:ext cx="188342" cy="21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ela Gothic One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1700" u="none" cap="none" strike="noStrike"/>
          </a:p>
        </p:txBody>
      </p:sp>
      <p:sp>
        <p:nvSpPr>
          <p:cNvPr id="118" name="Google Shape;118;p26"/>
          <p:cNvSpPr/>
          <p:nvPr/>
        </p:nvSpPr>
        <p:spPr>
          <a:xfrm>
            <a:off x="913954" y="3668539"/>
            <a:ext cx="2654275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Inicialização do Servidor</a:t>
            </a:r>
            <a:endParaRPr b="0" i="0" sz="1400" u="none" cap="none" strike="noStrike"/>
          </a:p>
        </p:txBody>
      </p:sp>
      <p:sp>
        <p:nvSpPr>
          <p:cNvPr id="119" name="Google Shape;119;p26"/>
          <p:cNvSpPr/>
          <p:nvPr/>
        </p:nvSpPr>
        <p:spPr>
          <a:xfrm>
            <a:off x="913954" y="3972371"/>
            <a:ext cx="4327103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Para iniciar o servidor web embutido, execute o comando:</a:t>
            </a:r>
            <a:endParaRPr b="0" i="0" sz="1100" u="none" cap="none" strike="noStrike"/>
          </a:p>
        </p:txBody>
      </p:sp>
      <p:sp>
        <p:nvSpPr>
          <p:cNvPr id="120" name="Google Shape;120;p26"/>
          <p:cNvSpPr/>
          <p:nvPr/>
        </p:nvSpPr>
        <p:spPr>
          <a:xfrm>
            <a:off x="913954" y="4270251"/>
            <a:ext cx="4327103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Consola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php artisan serve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473943" y="1395189"/>
            <a:ext cx="5296719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Conceitos Fundamentais</a:t>
            </a:r>
            <a:endParaRPr b="0" i="0" sz="2800" u="none" cap="none" strike="noStrike"/>
          </a:p>
        </p:txBody>
      </p:sp>
      <p:sp>
        <p:nvSpPr>
          <p:cNvPr id="127" name="Google Shape;127;p27"/>
          <p:cNvSpPr/>
          <p:nvPr/>
        </p:nvSpPr>
        <p:spPr>
          <a:xfrm>
            <a:off x="473943" y="2179067"/>
            <a:ext cx="1790402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Arquitetura MVC</a:t>
            </a:r>
            <a:endParaRPr b="0" i="0" sz="1400" u="none" cap="none" strike="noStrike"/>
          </a:p>
        </p:txBody>
      </p:sp>
      <p:sp>
        <p:nvSpPr>
          <p:cNvPr id="128" name="Google Shape;128;p27"/>
          <p:cNvSpPr/>
          <p:nvPr/>
        </p:nvSpPr>
        <p:spPr>
          <a:xfrm>
            <a:off x="473943" y="2537073"/>
            <a:ext cx="251147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Laravel segue o padrão de arquitetura Model-View-Controller (MVC), separando a lógica da aplicação em camadas distintas.</a:t>
            </a:r>
            <a:endParaRPr b="0" i="0" sz="1100" u="none" cap="none" strike="noStrike"/>
          </a:p>
        </p:txBody>
      </p:sp>
      <p:sp>
        <p:nvSpPr>
          <p:cNvPr id="129" name="Google Shape;129;p27"/>
          <p:cNvSpPr/>
          <p:nvPr/>
        </p:nvSpPr>
        <p:spPr>
          <a:xfrm>
            <a:off x="6167214" y="2179067"/>
            <a:ext cx="2511474" cy="445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Modelos e Banco de Dados</a:t>
            </a:r>
            <a:endParaRPr b="0" i="0" sz="1400" u="none" cap="none" strike="noStrike"/>
          </a:p>
        </p:txBody>
      </p:sp>
      <p:sp>
        <p:nvSpPr>
          <p:cNvPr id="130" name="Google Shape;130;p27"/>
          <p:cNvSpPr/>
          <p:nvPr/>
        </p:nvSpPr>
        <p:spPr>
          <a:xfrm>
            <a:off x="6167214" y="2759720"/>
            <a:ext cx="251147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modelos do Laravel abstraem a interação com o banco de dados, permitindo que os desenvolvedores se concentrem na lógica de negócios.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319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/>
          <p:nvPr/>
        </p:nvSpPr>
        <p:spPr>
          <a:xfrm>
            <a:off x="369556" y="1693000"/>
            <a:ext cx="5749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Criação de Controller</a:t>
            </a:r>
            <a:endParaRPr b="0" i="0" sz="2200" u="none" cap="none" strike="noStrike"/>
          </a:p>
        </p:txBody>
      </p:sp>
      <p:sp>
        <p:nvSpPr>
          <p:cNvPr id="138" name="Google Shape;138;p28"/>
          <p:cNvSpPr/>
          <p:nvPr/>
        </p:nvSpPr>
        <p:spPr>
          <a:xfrm>
            <a:off x="369540" y="2198638"/>
            <a:ext cx="4149600" cy="1264800"/>
          </a:xfrm>
          <a:prstGeom prst="roundRect">
            <a:avLst>
              <a:gd fmla="val 350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/>
          <p:nvPr/>
        </p:nvSpPr>
        <p:spPr>
          <a:xfrm>
            <a:off x="479901" y="2309000"/>
            <a:ext cx="22413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ela Gothic One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Função do Controller</a:t>
            </a:r>
            <a:endParaRPr b="0" i="0" sz="1100" u="none" cap="none" strike="noStrike"/>
          </a:p>
        </p:txBody>
      </p:sp>
      <p:sp>
        <p:nvSpPr>
          <p:cNvPr id="140" name="Google Shape;140;p28"/>
          <p:cNvSpPr/>
          <p:nvPr/>
        </p:nvSpPr>
        <p:spPr>
          <a:xfrm>
            <a:off x="479846" y="2545941"/>
            <a:ext cx="3929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Controller é responsável por receber as requisições do usuário, processar a lógica da aplicação e retornar a resposta adequada.</a:t>
            </a:r>
            <a:endParaRPr b="0" i="0" sz="800" u="none" cap="none" strike="noStrike"/>
          </a:p>
        </p:txBody>
      </p:sp>
      <p:sp>
        <p:nvSpPr>
          <p:cNvPr id="141" name="Google Shape;141;p28"/>
          <p:cNvSpPr/>
          <p:nvPr/>
        </p:nvSpPr>
        <p:spPr>
          <a:xfrm>
            <a:off x="4624834" y="2198638"/>
            <a:ext cx="4149700" cy="1264741"/>
          </a:xfrm>
          <a:prstGeom prst="roundRect">
            <a:avLst>
              <a:gd fmla="val 3507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4735205" y="2309000"/>
            <a:ext cx="218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ela Gothic One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Criação de Ações</a:t>
            </a:r>
            <a:endParaRPr b="0" i="0" sz="1100" u="none" cap="none" strike="noStrike"/>
          </a:p>
        </p:txBody>
      </p:sp>
      <p:sp>
        <p:nvSpPr>
          <p:cNvPr id="143" name="Google Shape;143;p28"/>
          <p:cNvSpPr/>
          <p:nvPr/>
        </p:nvSpPr>
        <p:spPr>
          <a:xfrm>
            <a:off x="4735190" y="2545928"/>
            <a:ext cx="3928988" cy="33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Controladores contêm métodos (ações) que correspondem às diferentes rotas da aplicação, implementando a lógica de negócios necessária.</a:t>
            </a:r>
            <a:endParaRPr b="0" i="0" sz="800" u="none" cap="none" strike="noStrike"/>
          </a:p>
        </p:txBody>
      </p:sp>
      <p:sp>
        <p:nvSpPr>
          <p:cNvPr id="144" name="Google Shape;144;p28"/>
          <p:cNvSpPr/>
          <p:nvPr/>
        </p:nvSpPr>
        <p:spPr>
          <a:xfrm>
            <a:off x="4735190" y="2947094"/>
            <a:ext cx="3928988" cy="1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Para criar um novo controlador, utilize o comando:</a:t>
            </a:r>
            <a:endParaRPr b="0" i="0" sz="800" u="none" cap="none" strike="noStrike"/>
          </a:p>
        </p:txBody>
      </p:sp>
      <p:sp>
        <p:nvSpPr>
          <p:cNvPr id="145" name="Google Shape;145;p28"/>
          <p:cNvSpPr/>
          <p:nvPr/>
        </p:nvSpPr>
        <p:spPr>
          <a:xfrm>
            <a:off x="4735190" y="3179341"/>
            <a:ext cx="3928988" cy="173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Consola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php artisan make:controller NomeDoController</a:t>
            </a:r>
            <a:endParaRPr b="0" i="0" sz="800" u="none" cap="none" strike="noStrike"/>
          </a:p>
        </p:txBody>
      </p:sp>
      <p:sp>
        <p:nvSpPr>
          <p:cNvPr id="146" name="Google Shape;146;p28"/>
          <p:cNvSpPr/>
          <p:nvPr/>
        </p:nvSpPr>
        <p:spPr>
          <a:xfrm>
            <a:off x="369540" y="3568973"/>
            <a:ext cx="4149700" cy="1201415"/>
          </a:xfrm>
          <a:prstGeom prst="roundRect">
            <a:avLst>
              <a:gd fmla="val 3691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8"/>
          <p:cNvSpPr/>
          <p:nvPr/>
        </p:nvSpPr>
        <p:spPr>
          <a:xfrm>
            <a:off x="479902" y="3679325"/>
            <a:ext cx="3018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ela Gothic One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Injeção de Dependências</a:t>
            </a:r>
            <a:endParaRPr b="0" i="0" sz="1100" u="none" cap="none" strike="noStrike"/>
          </a:p>
        </p:txBody>
      </p:sp>
      <p:sp>
        <p:nvSpPr>
          <p:cNvPr id="148" name="Google Shape;148;p28"/>
          <p:cNvSpPr/>
          <p:nvPr/>
        </p:nvSpPr>
        <p:spPr>
          <a:xfrm>
            <a:off x="479896" y="3916263"/>
            <a:ext cx="3928988" cy="33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Laravel permite a injeção de dependências nos Controladores, facilitando a reutilização de serviços e a testabilidade do código.</a:t>
            </a:r>
            <a:endParaRPr b="0" i="0" sz="800" u="none" cap="none" strike="noStrike"/>
          </a:p>
        </p:txBody>
      </p:sp>
      <p:sp>
        <p:nvSpPr>
          <p:cNvPr id="149" name="Google Shape;149;p28"/>
          <p:cNvSpPr/>
          <p:nvPr/>
        </p:nvSpPr>
        <p:spPr>
          <a:xfrm>
            <a:off x="4624834" y="3568973"/>
            <a:ext cx="4149700" cy="1201415"/>
          </a:xfrm>
          <a:prstGeom prst="roundRect">
            <a:avLst>
              <a:gd fmla="val 3691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4735204" y="3679325"/>
            <a:ext cx="3315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ela Gothic One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Convenções de Nomenclatura</a:t>
            </a:r>
            <a:endParaRPr b="0" i="0" sz="1100" u="none" cap="none" strike="noStrike"/>
          </a:p>
        </p:txBody>
      </p:sp>
      <p:sp>
        <p:nvSpPr>
          <p:cNvPr id="151" name="Google Shape;151;p28"/>
          <p:cNvSpPr/>
          <p:nvPr/>
        </p:nvSpPr>
        <p:spPr>
          <a:xfrm>
            <a:off x="4735190" y="3916263"/>
            <a:ext cx="3928988" cy="33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framework segue convenções de nomenclatura para Controladores, facilitando a organização e a compreensão do código.</a:t>
            </a:r>
            <a:endParaRPr b="0" i="0" sz="800" u="none" cap="none" strike="noStrike"/>
          </a:p>
        </p:txBody>
      </p:sp>
      <p:sp>
        <p:nvSpPr>
          <p:cNvPr id="152" name="Google Shape;152;p28"/>
          <p:cNvSpPr/>
          <p:nvPr/>
        </p:nvSpPr>
        <p:spPr>
          <a:xfrm>
            <a:off x="4735190" y="4317429"/>
            <a:ext cx="3928988" cy="342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800"/>
              <a:buFont typeface="DM Sans"/>
              <a:buNone/>
            </a:pP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Por exemplo, o Controller para gerenciar produtos seria chamado de </a:t>
            </a:r>
            <a:r>
              <a:rPr b="0" i="0" lang="pt-BR" sz="800" u="none" cap="none" strike="noStrike">
                <a:solidFill>
                  <a:srgbClr val="FFE5E5"/>
                </a:solidFill>
                <a:highlight>
                  <a:srgbClr val="460707"/>
                </a:highlight>
                <a:latin typeface="Consolas"/>
                <a:ea typeface="Consolas"/>
                <a:cs typeface="Consolas"/>
                <a:sym typeface="Consolas"/>
              </a:rPr>
              <a:t>ProductController</a:t>
            </a:r>
            <a:r>
              <a:rPr b="0" i="0" lang="pt-BR" sz="8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8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>
            <a:off x="473943" y="1293168"/>
            <a:ext cx="3563466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Controller</a:t>
            </a:r>
            <a:endParaRPr b="0" i="0" sz="2800" u="none" cap="none" strike="noStrike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9" y="1919632"/>
            <a:ext cx="4703450" cy="23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03" y="1919625"/>
            <a:ext cx="4059800" cy="25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321" y="1919625"/>
            <a:ext cx="4886226" cy="16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473943" y="439564"/>
            <a:ext cx="3624114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Criação de Model</a:t>
            </a:r>
            <a:endParaRPr b="0" i="0" sz="2800" u="none" cap="none" strike="noStrike"/>
          </a:p>
        </p:txBody>
      </p:sp>
      <p:sp>
        <p:nvSpPr>
          <p:cNvPr id="169" name="Google Shape;169;p30"/>
          <p:cNvSpPr/>
          <p:nvPr/>
        </p:nvSpPr>
        <p:spPr>
          <a:xfrm>
            <a:off x="473943" y="1533525"/>
            <a:ext cx="3624114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Char char="•"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Para criar um novo modelo, utilize o comando: 'php artisan make:model NomeDoModelo'</a:t>
            </a:r>
            <a:endParaRPr b="0" i="0" sz="1100" u="none" cap="none" strike="noStrike"/>
          </a:p>
        </p:txBody>
      </p:sp>
      <p:sp>
        <p:nvSpPr>
          <p:cNvPr id="170" name="Google Shape;170;p30"/>
          <p:cNvSpPr/>
          <p:nvPr/>
        </p:nvSpPr>
        <p:spPr>
          <a:xfrm>
            <a:off x="667494" y="2119238"/>
            <a:ext cx="19050" cy="2584624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10295" y="2414364"/>
            <a:ext cx="473943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524694" y="2271564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614139" y="2316956"/>
            <a:ext cx="125686" cy="21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ela Gothic One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1700" u="none" cap="none" strike="noStrike"/>
          </a:p>
        </p:txBody>
      </p:sp>
      <p:sp>
        <p:nvSpPr>
          <p:cNvPr id="174" name="Google Shape;174;p30"/>
          <p:cNvSpPr/>
          <p:nvPr/>
        </p:nvSpPr>
        <p:spPr>
          <a:xfrm>
            <a:off x="1421755" y="2254598"/>
            <a:ext cx="211514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Definição do Modelo</a:t>
            </a:r>
            <a:endParaRPr b="0" i="0" sz="1400" u="none" cap="none" strike="noStrike"/>
          </a:p>
        </p:txBody>
      </p:sp>
      <p:sp>
        <p:nvSpPr>
          <p:cNvPr id="175" name="Google Shape;175;p30"/>
          <p:cNvSpPr/>
          <p:nvPr/>
        </p:nvSpPr>
        <p:spPr>
          <a:xfrm>
            <a:off x="1421755" y="2558430"/>
            <a:ext cx="2676302" cy="650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Model representa uma tabela do banco de dados e encapsula a lógica de acesso e manipulação dos dados.</a:t>
            </a:r>
            <a:endParaRPr b="0" i="0" sz="1100" u="none" cap="none" strike="noStrike"/>
          </a:p>
        </p:txBody>
      </p:sp>
      <p:sp>
        <p:nvSpPr>
          <p:cNvPr id="176" name="Google Shape;176;p30"/>
          <p:cNvSpPr/>
          <p:nvPr/>
        </p:nvSpPr>
        <p:spPr>
          <a:xfrm>
            <a:off x="810295" y="3774356"/>
            <a:ext cx="473943" cy="19050"/>
          </a:xfrm>
          <a:prstGeom prst="roundRect">
            <a:avLst>
              <a:gd fmla="val 29855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524694" y="3631555"/>
            <a:ext cx="304651" cy="304651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587723" y="3676948"/>
            <a:ext cx="178519" cy="21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ela Gothic One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1700" u="none" cap="none" strike="noStrike"/>
          </a:p>
        </p:txBody>
      </p:sp>
      <p:sp>
        <p:nvSpPr>
          <p:cNvPr id="179" name="Google Shape;179;p30"/>
          <p:cNvSpPr/>
          <p:nvPr/>
        </p:nvSpPr>
        <p:spPr>
          <a:xfrm>
            <a:off x="1421755" y="3614589"/>
            <a:ext cx="2575173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Mapeamento de Tabelas</a:t>
            </a:r>
            <a:endParaRPr b="0" i="0" sz="1400" u="none" cap="none" strike="noStrike"/>
          </a:p>
        </p:txBody>
      </p:sp>
      <p:sp>
        <p:nvSpPr>
          <p:cNvPr id="180" name="Google Shape;180;p30"/>
          <p:cNvSpPr/>
          <p:nvPr/>
        </p:nvSpPr>
        <p:spPr>
          <a:xfrm>
            <a:off x="1421755" y="3918421"/>
            <a:ext cx="2676302" cy="650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Model é responsável por mapear os campos da tabela do banco de dados para as propriedades do objeto.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A">
              <a:alpha val="800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473943" y="610567"/>
            <a:ext cx="8196114" cy="8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Exemplo de CRUD: Gerenciamento de Musica</a:t>
            </a:r>
            <a:endParaRPr b="0" i="0" sz="2800" u="none" cap="none" strike="noStrike"/>
          </a:p>
        </p:txBody>
      </p:sp>
      <p:pic>
        <p:nvPicPr>
          <p:cNvPr descr="preencoded.png" id="189" name="Google Shape;18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43" y="1704529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473943" y="2178398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Criar Musica</a:t>
            </a:r>
            <a:endParaRPr b="0" i="0" sz="1400" u="none" cap="none" strike="noStrike"/>
          </a:p>
        </p:txBody>
      </p:sp>
      <p:sp>
        <p:nvSpPr>
          <p:cNvPr id="191" name="Google Shape;191;p31"/>
          <p:cNvSpPr/>
          <p:nvPr/>
        </p:nvSpPr>
        <p:spPr>
          <a:xfrm>
            <a:off x="473943" y="2482230"/>
            <a:ext cx="399648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Permitir que os usuários cadastrem novas musicas com informações como nome, artista e album</a:t>
            </a:r>
            <a:endParaRPr b="0" i="0" sz="1100" u="none" cap="none" strike="noStrike"/>
          </a:p>
        </p:txBody>
      </p:sp>
      <p:pic>
        <p:nvPicPr>
          <p:cNvPr descr="preencoded.png" id="192" name="Google Shape;19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3501" y="1704529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4673501" y="2178398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Listar Musicas</a:t>
            </a:r>
            <a:endParaRPr b="0" i="0" sz="1400" u="none" cap="none" strike="noStrike"/>
          </a:p>
        </p:txBody>
      </p:sp>
      <p:sp>
        <p:nvSpPr>
          <p:cNvPr id="194" name="Google Shape;194;p31"/>
          <p:cNvSpPr/>
          <p:nvPr/>
        </p:nvSpPr>
        <p:spPr>
          <a:xfrm>
            <a:off x="4673501" y="2482230"/>
            <a:ext cx="3996556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Exibir todas as musicas cadastradas em uma lista</a:t>
            </a:r>
            <a:endParaRPr b="0" i="0" sz="1100" u="none" cap="none" strike="noStrike"/>
          </a:p>
        </p:txBody>
      </p:sp>
      <p:pic>
        <p:nvPicPr>
          <p:cNvPr descr="preencoded.png" id="195" name="Google Shape;19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943" y="3321844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/>
          <p:nvPr/>
        </p:nvSpPr>
        <p:spPr>
          <a:xfrm>
            <a:off x="473943" y="3795713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Editar Musica</a:t>
            </a:r>
            <a:endParaRPr b="0" i="0" sz="1400" u="none" cap="none" strike="noStrike"/>
          </a:p>
        </p:txBody>
      </p:sp>
      <p:sp>
        <p:nvSpPr>
          <p:cNvPr id="197" name="Google Shape;197;p31"/>
          <p:cNvSpPr/>
          <p:nvPr/>
        </p:nvSpPr>
        <p:spPr>
          <a:xfrm>
            <a:off x="473943" y="4099545"/>
            <a:ext cx="399648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Possibilitar a atualização das informações de uma musica existente, como nome, artista e album.</a:t>
            </a:r>
            <a:endParaRPr b="0" i="0" sz="1100" u="none" cap="none" strike="noStrike"/>
          </a:p>
        </p:txBody>
      </p:sp>
      <p:pic>
        <p:nvPicPr>
          <p:cNvPr descr="preencoded.png" id="198" name="Google Shape;1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3501" y="3321844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673501" y="3795713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Excluir Musica</a:t>
            </a:r>
            <a:endParaRPr b="0" i="0" sz="1400" u="none" cap="none" strike="noStrike"/>
          </a:p>
        </p:txBody>
      </p:sp>
      <p:sp>
        <p:nvSpPr>
          <p:cNvPr id="200" name="Google Shape;200;p31"/>
          <p:cNvSpPr/>
          <p:nvPr/>
        </p:nvSpPr>
        <p:spPr>
          <a:xfrm>
            <a:off x="4673501" y="4099545"/>
            <a:ext cx="3996556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100"/>
              <a:buFont typeface="DM Sans"/>
              <a:buNone/>
            </a:pPr>
            <a:r>
              <a:rPr b="0" i="0" lang="pt-BR" sz="11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Permitir que os usuários excluam uma musica da base de dados quando necessário.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473943" y="784845"/>
            <a:ext cx="3563466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Exemplos</a:t>
            </a:r>
            <a:endParaRPr b="0" i="0" sz="2800" u="none" cap="none" strike="noStrike"/>
          </a:p>
        </p:txBody>
      </p:sp>
      <p:sp>
        <p:nvSpPr>
          <p:cNvPr id="207" name="Google Shape;207;p32"/>
          <p:cNvSpPr/>
          <p:nvPr/>
        </p:nvSpPr>
        <p:spPr>
          <a:xfrm>
            <a:off x="473943" y="3662139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208" name="Google Shape;208;p32"/>
          <p:cNvSpPr/>
          <p:nvPr/>
        </p:nvSpPr>
        <p:spPr>
          <a:xfrm>
            <a:off x="473943" y="4020146"/>
            <a:ext cx="1801192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9" name="Google Shape;209;p32"/>
          <p:cNvSpPr/>
          <p:nvPr/>
        </p:nvSpPr>
        <p:spPr>
          <a:xfrm>
            <a:off x="2610296" y="3583332"/>
            <a:ext cx="1781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210" name="Google Shape;210;p32"/>
          <p:cNvSpPr/>
          <p:nvPr/>
        </p:nvSpPr>
        <p:spPr>
          <a:xfrm>
            <a:off x="2610296" y="3770189"/>
            <a:ext cx="1801193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1" name="Google Shape;211;p32"/>
          <p:cNvSpPr/>
          <p:nvPr/>
        </p:nvSpPr>
        <p:spPr>
          <a:xfrm>
            <a:off x="4746650" y="3339257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212" name="Google Shape;212;p32"/>
          <p:cNvSpPr/>
          <p:nvPr/>
        </p:nvSpPr>
        <p:spPr>
          <a:xfrm>
            <a:off x="4483075" y="3626013"/>
            <a:ext cx="1801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3" name="Google Shape;213;p32"/>
          <p:cNvSpPr/>
          <p:nvPr/>
        </p:nvSpPr>
        <p:spPr>
          <a:xfrm>
            <a:off x="6883003" y="3228305"/>
            <a:ext cx="1781696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214" name="Google Shape;214;p32"/>
          <p:cNvSpPr/>
          <p:nvPr/>
        </p:nvSpPr>
        <p:spPr>
          <a:xfrm>
            <a:off x="6883003" y="3586311"/>
            <a:ext cx="1801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7" y="1230301"/>
            <a:ext cx="3325850" cy="2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27" y="346924"/>
            <a:ext cx="2736626" cy="217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676" y="616350"/>
            <a:ext cx="3014401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630" y="2525694"/>
            <a:ext cx="4558028" cy="22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94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466130" y="366266"/>
            <a:ext cx="4782741" cy="87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800"/>
              <a:buFont typeface="Dela Gothic One"/>
              <a:buNone/>
            </a:pPr>
            <a:r>
              <a:rPr b="0" i="0" lang="pt-BR" sz="28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Interagindo com Banco de Dados</a:t>
            </a:r>
            <a:endParaRPr b="0" i="0" sz="2800" u="none" cap="none" strike="noStrike"/>
          </a:p>
        </p:txBody>
      </p:sp>
      <p:pic>
        <p:nvPicPr>
          <p:cNvPr descr="preencoded.png"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30" y="1442144"/>
            <a:ext cx="665931" cy="1065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/>
          <p:nvPr/>
        </p:nvSpPr>
        <p:spPr>
          <a:xfrm>
            <a:off x="1331804" y="1575275"/>
            <a:ext cx="31491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Migração de Esquema</a:t>
            </a:r>
            <a:endParaRPr b="0" i="0" sz="1400" u="none" cap="none" strike="noStrike"/>
          </a:p>
        </p:txBody>
      </p:sp>
      <p:sp>
        <p:nvSpPr>
          <p:cNvPr id="228" name="Google Shape;228;p33"/>
          <p:cNvSpPr/>
          <p:nvPr/>
        </p:nvSpPr>
        <p:spPr>
          <a:xfrm>
            <a:off x="1331789" y="1874118"/>
            <a:ext cx="3917082" cy="42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000"/>
              <a:buFont typeface="DM Sans"/>
              <a:buNone/>
            </a:pPr>
            <a:r>
              <a:rPr b="0" i="0" lang="pt-BR" sz="10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sistema de migrações do Laravel facilita a criação e evolução do esquema do banco de dados.</a:t>
            </a:r>
            <a:endParaRPr b="0" i="0" sz="1000" u="none" cap="none" strike="noStrike"/>
          </a:p>
        </p:txBody>
      </p:sp>
      <p:pic>
        <p:nvPicPr>
          <p:cNvPr descr="preencoded.png" id="229" name="Google Shape;22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30" y="2507679"/>
            <a:ext cx="665931" cy="106553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1331789" y="2640806"/>
            <a:ext cx="1752526" cy="219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Eloquent ORM</a:t>
            </a:r>
            <a:endParaRPr b="0" i="0" sz="1400" u="none" cap="none" strike="noStrike"/>
          </a:p>
        </p:txBody>
      </p:sp>
      <p:sp>
        <p:nvSpPr>
          <p:cNvPr id="231" name="Google Shape;231;p33"/>
          <p:cNvSpPr/>
          <p:nvPr/>
        </p:nvSpPr>
        <p:spPr>
          <a:xfrm>
            <a:off x="1331789" y="2939653"/>
            <a:ext cx="3917082" cy="42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000"/>
              <a:buFont typeface="DM Sans"/>
              <a:buNone/>
            </a:pPr>
            <a:r>
              <a:rPr b="0" i="0" lang="pt-BR" sz="10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Eloquent, o ORM do Laravel, abstrai a interação com o banco de dados, simplificando a escrita de consultas.</a:t>
            </a:r>
            <a:endParaRPr b="0" i="0" sz="1000" u="none" cap="none" strike="noStrike"/>
          </a:p>
        </p:txBody>
      </p:sp>
      <p:pic>
        <p:nvPicPr>
          <p:cNvPr descr="preencoded.png" id="232" name="Google Shape;23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130" y="3573214"/>
            <a:ext cx="665931" cy="12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/>
          <p:nvPr/>
        </p:nvSpPr>
        <p:spPr>
          <a:xfrm>
            <a:off x="1331789" y="3706341"/>
            <a:ext cx="1807443" cy="219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ela Gothic One"/>
              <a:buNone/>
            </a:pPr>
            <a:r>
              <a:rPr b="0" i="0" lang="pt-BR" sz="1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Relacionamentos</a:t>
            </a:r>
            <a:endParaRPr b="0" i="0" sz="1400" u="none" cap="none" strike="noStrike"/>
          </a:p>
        </p:txBody>
      </p:sp>
      <p:sp>
        <p:nvSpPr>
          <p:cNvPr id="234" name="Google Shape;234;p33"/>
          <p:cNvSpPr/>
          <p:nvPr/>
        </p:nvSpPr>
        <p:spPr>
          <a:xfrm>
            <a:off x="1331789" y="4005188"/>
            <a:ext cx="3917082" cy="639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000"/>
              <a:buFont typeface="DM Sans"/>
              <a:buNone/>
            </a:pPr>
            <a:r>
              <a:rPr b="0" i="0" lang="pt-BR" sz="10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Eloquent também permite a definição de relacionamentos entre os modelos, como um-para-muitos e muitos-para-muitos.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